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64" r:id="rId3"/>
    <p:sldId id="266" r:id="rId4"/>
    <p:sldId id="257" r:id="rId5"/>
    <p:sldId id="260" r:id="rId6"/>
    <p:sldId id="263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E9AF2"/>
    <a:srgbClr val="A4D2FE"/>
    <a:srgbClr val="BFC9CC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897" autoAdjust="0"/>
    <p:restoredTop sz="94660"/>
  </p:normalViewPr>
  <p:slideViewPr>
    <p:cSldViewPr snapToGrid="0">
      <p:cViewPr varScale="1">
        <p:scale>
          <a:sx n="71" d="100"/>
          <a:sy n="71" d="100"/>
        </p:scale>
        <p:origin x="134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E2DDB-7D80-43A7-8AF8-25A84883A06C}" type="datetimeFigureOut">
              <a:rPr lang="ru-RU" smtClean="0"/>
              <a:t>30.07.2020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EE6AC-DC2A-40FB-BE85-3401BAB4A5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12935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E2DDB-7D80-43A7-8AF8-25A84883A06C}" type="datetimeFigureOut">
              <a:rPr lang="ru-RU" smtClean="0"/>
              <a:t>30.07.2020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EE6AC-DC2A-40FB-BE85-3401BAB4A5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11671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E2DDB-7D80-43A7-8AF8-25A84883A06C}" type="datetimeFigureOut">
              <a:rPr lang="ru-RU" smtClean="0"/>
              <a:t>30.07.2020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EE6AC-DC2A-40FB-BE85-3401BAB4A5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2567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E2DDB-7D80-43A7-8AF8-25A84883A06C}" type="datetimeFigureOut">
              <a:rPr lang="ru-RU" smtClean="0"/>
              <a:t>30.07.2020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EE6AC-DC2A-40FB-BE85-3401BAB4A5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35132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E2DDB-7D80-43A7-8AF8-25A84883A06C}" type="datetimeFigureOut">
              <a:rPr lang="ru-RU" smtClean="0"/>
              <a:t>30.07.2020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EE6AC-DC2A-40FB-BE85-3401BAB4A5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86161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E2DDB-7D80-43A7-8AF8-25A84883A06C}" type="datetimeFigureOut">
              <a:rPr lang="ru-RU" smtClean="0"/>
              <a:t>30.07.2020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EE6AC-DC2A-40FB-BE85-3401BAB4A5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29097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E2DDB-7D80-43A7-8AF8-25A84883A06C}" type="datetimeFigureOut">
              <a:rPr lang="ru-RU" smtClean="0"/>
              <a:t>30.07.2020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EE6AC-DC2A-40FB-BE85-3401BAB4A5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2600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E2DDB-7D80-43A7-8AF8-25A84883A06C}" type="datetimeFigureOut">
              <a:rPr lang="ru-RU" smtClean="0"/>
              <a:t>30.07.2020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EE6AC-DC2A-40FB-BE85-3401BAB4A5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05160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E2DDB-7D80-43A7-8AF8-25A84883A06C}" type="datetimeFigureOut">
              <a:rPr lang="ru-RU" smtClean="0"/>
              <a:t>30.07.2020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EE6AC-DC2A-40FB-BE85-3401BAB4A5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59018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E2DDB-7D80-43A7-8AF8-25A84883A06C}" type="datetimeFigureOut">
              <a:rPr lang="ru-RU" smtClean="0"/>
              <a:t>30.07.2020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EE6AC-DC2A-40FB-BE85-3401BAB4A5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6258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E2DDB-7D80-43A7-8AF8-25A84883A06C}" type="datetimeFigureOut">
              <a:rPr lang="ru-RU" smtClean="0"/>
              <a:t>30.07.2020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EE6AC-DC2A-40FB-BE85-3401BAB4A5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32716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5E2DDB-7D80-43A7-8AF8-25A84883A06C}" type="datetimeFigureOut">
              <a:rPr lang="ru-RU" smtClean="0"/>
              <a:t>30.07.2020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2EE6AC-DC2A-40FB-BE85-3401BAB4A5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44551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7863"/>
            <a:ext cx="9144000" cy="6872371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18613" y="0"/>
            <a:ext cx="1425387" cy="1425387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402762" cy="1425387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1393272" y="51584"/>
            <a:ext cx="6118411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ХЕРСОНСЬКИЙ ДЕРЖАВНИЙ УНІВЕРСИТЕТ</a:t>
            </a:r>
            <a:br>
              <a:rPr lang="uk-UA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uk-UA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Факультет біології, географії та екології</a:t>
            </a:r>
            <a:br>
              <a:rPr lang="uk-UA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uk-UA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Кафедра географії та екології</a:t>
            </a:r>
            <a:endParaRPr lang="ru-RU" sz="2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880106" y="1425386"/>
            <a:ext cx="5144742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200" dirty="0"/>
              <a:t>Дисципл</a:t>
            </a:r>
            <a:r>
              <a:rPr lang="uk-UA" sz="3200" dirty="0"/>
              <a:t>іна вільного вибору</a:t>
            </a:r>
          </a:p>
          <a:p>
            <a:pPr algn="ctr"/>
            <a:r>
              <a:rPr lang="uk-UA" sz="3200" b="1" dirty="0" smtClean="0"/>
              <a:t>«Екологічний туризм»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3424171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Горный туризм - обои на телефон бесплатно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484094" y="1394952"/>
            <a:ext cx="6853518" cy="29546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uk-UA" sz="2000" b="1" dirty="0" smtClean="0"/>
              <a:t>Одним із найпоширеніших видів сучасного туризму є </a:t>
            </a:r>
            <a:r>
              <a:rPr lang="uk-UA" sz="2400" b="1" dirty="0" smtClean="0">
                <a:solidFill>
                  <a:schemeClr val="accent6">
                    <a:lumMod val="75000"/>
                  </a:schemeClr>
                </a:solidFill>
              </a:rPr>
              <a:t>екологічний туризм</a:t>
            </a:r>
            <a:r>
              <a:rPr lang="uk-UA" sz="2000" b="1" dirty="0" smtClean="0"/>
              <a:t>, або екотуризм. Його розвитку сприяє надзвичайна різноманітність природи Землі, прагнення людей її пізнати. Те саме стосується й України, яка також має величезні природні багатства, які до цього часу залишаються порівняно мало освоєними.</a:t>
            </a:r>
            <a:endParaRPr lang="uk-UA" sz="2000" b="1" dirty="0"/>
          </a:p>
        </p:txBody>
      </p:sp>
    </p:spTree>
    <p:extLst>
      <p:ext uri="{BB962C8B-B14F-4D97-AF65-F5344CB8AC3E}">
        <p14:creationId xmlns:p14="http://schemas.microsoft.com/office/powerpoint/2010/main" val="20817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Горный туризм - обои на телефон бесплатно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048872" y="1654913"/>
            <a:ext cx="5472953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uk-UA" sz="2400" b="1" dirty="0" smtClean="0"/>
              <a:t>Метою</a:t>
            </a:r>
            <a:r>
              <a:rPr lang="uk-UA" sz="2400" dirty="0" smtClean="0"/>
              <a:t> </a:t>
            </a:r>
            <a:r>
              <a:rPr lang="uk-UA" sz="2200" b="1" dirty="0" smtClean="0"/>
              <a:t>вивчення дисципліни є оволодіння знаннями зі сфери екологічного туризму та можливість їх використання у професійній діяльності.</a:t>
            </a:r>
          </a:p>
        </p:txBody>
      </p:sp>
    </p:spTree>
    <p:extLst>
      <p:ext uri="{BB962C8B-B14F-4D97-AF65-F5344CB8AC3E}">
        <p14:creationId xmlns:p14="http://schemas.microsoft.com/office/powerpoint/2010/main" val="1727519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Горный туризм - обои на телефон бесплатно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Прямоугольник 8"/>
          <p:cNvSpPr/>
          <p:nvPr/>
        </p:nvSpPr>
        <p:spPr>
          <a:xfrm>
            <a:off x="345142" y="880425"/>
            <a:ext cx="6965577" cy="4339650"/>
          </a:xfrm>
          <a:prstGeom prst="rect">
            <a:avLst/>
          </a:prstGeom>
          <a:noFill/>
          <a:effectLst>
            <a:softEdge rad="63500"/>
          </a:effectLst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uk-UA" sz="2400" b="1" dirty="0" smtClean="0"/>
              <a:t>Завдання курсу: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uk-UA" sz="2000" b="1" dirty="0" smtClean="0"/>
              <a:t>ознайомлення </a:t>
            </a:r>
            <a:r>
              <a:rPr lang="uk-UA" sz="2000" b="1" dirty="0"/>
              <a:t>студентів зі змістом екотуризму та його </a:t>
            </a:r>
            <a:r>
              <a:rPr lang="uk-UA" sz="2000" b="1" dirty="0" smtClean="0"/>
              <a:t>особливостями;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uk-UA" sz="2000" b="1" dirty="0" smtClean="0"/>
              <a:t>оволодіння </a:t>
            </a:r>
            <a:r>
              <a:rPr lang="uk-UA" sz="2000" b="1" dirty="0"/>
              <a:t>знаннями про засади екотуристичної діяльності; 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uk-UA" sz="2000" b="1" dirty="0" smtClean="0"/>
              <a:t>оволодіння </a:t>
            </a:r>
            <a:r>
              <a:rPr lang="uk-UA" sz="2000" b="1" dirty="0"/>
              <a:t>знаннями про найважливіші об’єкти екотуризму; 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uk-UA" sz="2000" b="1" dirty="0" smtClean="0"/>
              <a:t>оволодіння </a:t>
            </a:r>
            <a:r>
              <a:rPr lang="uk-UA" sz="2000" b="1" dirty="0"/>
              <a:t>навичками формування туристичного продукту. </a:t>
            </a:r>
            <a:endParaRPr lang="uk-UA" sz="2000" b="1" dirty="0"/>
          </a:p>
        </p:txBody>
      </p:sp>
    </p:spTree>
    <p:extLst>
      <p:ext uri="{BB962C8B-B14F-4D97-AF65-F5344CB8AC3E}">
        <p14:creationId xmlns:p14="http://schemas.microsoft.com/office/powerpoint/2010/main" val="3251727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Горный туризм - обои на телефон бесплатно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55575" y="538382"/>
            <a:ext cx="7724401" cy="5786199"/>
          </a:xfrm>
          <a:prstGeom prst="rect">
            <a:avLst/>
          </a:prstGeom>
          <a:noFill/>
          <a:ln>
            <a:solidFill>
              <a:srgbClr val="BFC9CC"/>
            </a:solidFill>
          </a:ln>
          <a:effectLst>
            <a:softEdge rad="63500"/>
          </a:effectLst>
        </p:spPr>
        <p:txBody>
          <a:bodyPr wrap="square">
            <a:spAutoFit/>
          </a:bodyPr>
          <a:lstStyle/>
          <a:p>
            <a:pPr algn="ctr"/>
            <a:r>
              <a:rPr lang="uk-UA" sz="2000" b="1" dirty="0" smtClean="0"/>
              <a:t>ПРОГРАМА НАВЧАЛЬНОЇ ДИСЦИПЛІНИ</a:t>
            </a:r>
            <a:endParaRPr lang="ru-RU" sz="2000" b="1" dirty="0" smtClean="0"/>
          </a:p>
          <a:p>
            <a:r>
              <a:rPr lang="ru-RU" sz="2000" b="1" dirty="0" smtClean="0"/>
              <a:t>СУТНІСТЬ </a:t>
            </a:r>
            <a:r>
              <a:rPr lang="ru-RU" sz="2000" b="1" dirty="0"/>
              <a:t>ЕКОТУРИЗМУ</a:t>
            </a:r>
            <a:endParaRPr lang="uk-UA" sz="2000" b="1" dirty="0"/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-RU" b="1" dirty="0"/>
              <a:t>ОСНОВНІ ПОНЯТТЯ І ТЕРМІНИ. </a:t>
            </a:r>
            <a:r>
              <a:rPr lang="ru-RU" b="1" dirty="0" smtClean="0"/>
              <a:t>ФУНКЦІЇ </a:t>
            </a:r>
            <a:r>
              <a:rPr lang="ru-RU" b="1" dirty="0"/>
              <a:t>ЕКОТУРИЗМУ</a:t>
            </a:r>
            <a:r>
              <a:rPr lang="uk-UA" b="1" dirty="0" smtClean="0"/>
              <a:t>.</a:t>
            </a:r>
            <a:endParaRPr lang="uk-UA" b="1" dirty="0"/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-RU" b="1" dirty="0"/>
              <a:t>ІСТОРІЯ </a:t>
            </a:r>
            <a:r>
              <a:rPr lang="ru-RU" b="1" dirty="0" smtClean="0"/>
              <a:t>ЕКОТУРИЗМУ. РЕСУРСИ ЕКОТУРИЗМУ.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-RU" b="1" dirty="0"/>
              <a:t>ПРАВОВА ОСНОВА ЕКОТУРИЗМУ. ВИМОГИ ДО </a:t>
            </a:r>
            <a:r>
              <a:rPr lang="ru-RU" b="1" dirty="0" smtClean="0"/>
              <a:t>ЕКОТУРИЗМУ.</a:t>
            </a:r>
            <a:endParaRPr lang="ru-RU" b="1" dirty="0"/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-RU" b="1" dirty="0"/>
              <a:t>ФОРМУВАННЯ ЕКОТУРУ. ПРОВЕДЕННЯ </a:t>
            </a:r>
            <a:r>
              <a:rPr lang="ru-RU" b="1" dirty="0" smtClean="0"/>
              <a:t>ЕКОТУРУ.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-RU" b="1" dirty="0"/>
              <a:t>РОЗМІЩЕННЯ І ХАРЧУВАННЯ </a:t>
            </a:r>
            <a:r>
              <a:rPr lang="ru-RU" b="1" dirty="0" smtClean="0"/>
              <a:t>ЕКОТУРИСТІВ.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-RU" b="1" dirty="0"/>
              <a:t>ЕКОЛОГІЧНИЙ СТАН МІСЦЕВОСТІ ТА ЙОГО ВРАХУВАННЯ В ТУРИСТИЧНІЙ ДІЯЛЬНОСТІ. БЕЗПЕКА В </a:t>
            </a:r>
            <a:r>
              <a:rPr lang="ru-RU" b="1" dirty="0" smtClean="0"/>
              <a:t>ЕКОТУРИЗМІ.</a:t>
            </a:r>
          </a:p>
          <a:p>
            <a:pPr algn="just">
              <a:lnSpc>
                <a:spcPct val="150000"/>
              </a:lnSpc>
            </a:pPr>
            <a:r>
              <a:rPr lang="ru-RU" sz="2000" b="1" dirty="0"/>
              <a:t>ОБ’ЄКТИ ЕКОТУРИЗМУ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-RU" b="1" dirty="0"/>
              <a:t>ПРИРОДА ЯК СЕРЕДОВИЩЕ ЕКОТУРИЗМУ </a:t>
            </a:r>
            <a:endParaRPr lang="ru-RU" b="1" dirty="0" smtClean="0"/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-RU" b="1" dirty="0"/>
              <a:t>МОРСЬКЕ УЗБЕРЕЖЖЯ </a:t>
            </a:r>
            <a:r>
              <a:rPr lang="ru-RU" b="1" dirty="0" smtClean="0"/>
              <a:t>УКРАЇНИ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-RU" b="1" dirty="0"/>
              <a:t>ЧЕРВОНА КНИГА УКРАЇНИ. ОБ’ЄКТИ ПРИРОДНО-ЗАПОВІДНОГО </a:t>
            </a:r>
            <a:r>
              <a:rPr lang="ru-RU" dirty="0" smtClean="0"/>
              <a:t>ФОНДУ</a:t>
            </a:r>
          </a:p>
          <a:p>
            <a:pPr algn="just">
              <a:lnSpc>
                <a:spcPct val="150000"/>
              </a:lnSpc>
            </a:pPr>
            <a:r>
              <a:rPr lang="ru-RU" sz="2000" b="1" dirty="0"/>
              <a:t>ЕКОТУРИСТИЧНА</a:t>
            </a:r>
            <a:r>
              <a:rPr lang="ru-RU" sz="2000" dirty="0"/>
              <a:t> </a:t>
            </a:r>
            <a:r>
              <a:rPr lang="ru-RU" sz="2000" b="1" dirty="0" smtClean="0"/>
              <a:t>ДІЯЛЬНІСТЬ</a:t>
            </a:r>
            <a:endParaRPr lang="ru-RU" sz="2000" b="1" dirty="0"/>
          </a:p>
        </p:txBody>
      </p:sp>
      <p:sp>
        <p:nvSpPr>
          <p:cNvPr id="3" name="AutoShape 2" descr="Файл:Асканія-Нова (заповідник), Херсонська обл-ть, ID 65-254-5003 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AutoShape 4" descr="Файл:Асканія-Нова (заповідник), Херсонська обл-ть, ID 65-254-5003 ..."/>
          <p:cNvSpPr>
            <a:spLocks noChangeAspect="1" noChangeArrowheads="1"/>
          </p:cNvSpPr>
          <p:nvPr/>
        </p:nvSpPr>
        <p:spPr bwMode="auto">
          <a:xfrm>
            <a:off x="307975" y="7939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" name="AutoShape 6" descr="Файл:Асканія-Нова (заповідник), Херсонська обл-ть, ID 65-254-5003 ..."/>
          <p:cNvSpPr>
            <a:spLocks noChangeAspect="1" noChangeArrowheads="1"/>
          </p:cNvSpPr>
          <p:nvPr/>
        </p:nvSpPr>
        <p:spPr bwMode="auto">
          <a:xfrm>
            <a:off x="460376" y="160339"/>
            <a:ext cx="4165413" cy="41654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4504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7863"/>
            <a:ext cx="9144000" cy="6872371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276308" y="1247619"/>
            <a:ext cx="459138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uk-UA" sz="4400" b="1" dirty="0"/>
              <a:t>Дякуємо за увагу!</a:t>
            </a:r>
            <a:endParaRPr lang="ru-RU" sz="4400" b="1" dirty="0"/>
          </a:p>
        </p:txBody>
      </p:sp>
    </p:spTree>
    <p:extLst>
      <p:ext uri="{BB962C8B-B14F-4D97-AF65-F5344CB8AC3E}">
        <p14:creationId xmlns:p14="http://schemas.microsoft.com/office/powerpoint/2010/main" val="2843113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284</TotalTime>
  <Words>183</Words>
  <Application>Microsoft Office PowerPoint</Application>
  <PresentationFormat>Экран (4:3)</PresentationFormat>
  <Paragraphs>24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Анна Нападовская</dc:creator>
  <cp:lastModifiedBy>Анна Нападовская</cp:lastModifiedBy>
  <cp:revision>30</cp:revision>
  <dcterms:created xsi:type="dcterms:W3CDTF">2020-07-29T16:47:03Z</dcterms:created>
  <dcterms:modified xsi:type="dcterms:W3CDTF">2020-07-30T10:36:22Z</dcterms:modified>
</cp:coreProperties>
</file>